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7"/>
  </p:notesMasterIdLst>
  <p:sldIdLst>
    <p:sldId id="256" r:id="rId2"/>
    <p:sldId id="286" r:id="rId3"/>
    <p:sldId id="287" r:id="rId4"/>
    <p:sldId id="288" r:id="rId5"/>
    <p:sldId id="257" r:id="rId6"/>
    <p:sldId id="283" r:id="rId7"/>
    <p:sldId id="258" r:id="rId8"/>
    <p:sldId id="282" r:id="rId9"/>
    <p:sldId id="259" r:id="rId10"/>
    <p:sldId id="284" r:id="rId11"/>
    <p:sldId id="260" r:id="rId12"/>
    <p:sldId id="261" r:id="rId13"/>
    <p:sldId id="285" r:id="rId14"/>
    <p:sldId id="262" r:id="rId15"/>
    <p:sldId id="263" r:id="rId16"/>
    <p:sldId id="265" r:id="rId17"/>
    <p:sldId id="266" r:id="rId18"/>
    <p:sldId id="267" r:id="rId19"/>
    <p:sldId id="293" r:id="rId20"/>
    <p:sldId id="268" r:id="rId21"/>
    <p:sldId id="269" r:id="rId22"/>
    <p:sldId id="270" r:id="rId23"/>
    <p:sldId id="271" r:id="rId24"/>
    <p:sldId id="273" r:id="rId25"/>
    <p:sldId id="274" r:id="rId26"/>
    <p:sldId id="294" r:id="rId27"/>
    <p:sldId id="290" r:id="rId28"/>
    <p:sldId id="291" r:id="rId29"/>
    <p:sldId id="292" r:id="rId30"/>
    <p:sldId id="275" r:id="rId31"/>
    <p:sldId id="276" r:id="rId32"/>
    <p:sldId id="277" r:id="rId33"/>
    <p:sldId id="278" r:id="rId34"/>
    <p:sldId id="279" r:id="rId35"/>
    <p:sldId id="280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4" autoAdjust="0"/>
    <p:restoredTop sz="94660"/>
  </p:normalViewPr>
  <p:slideViewPr>
    <p:cSldViewPr>
      <p:cViewPr varScale="1">
        <p:scale>
          <a:sx n="68" d="100"/>
          <a:sy n="68" d="100"/>
        </p:scale>
        <p:origin x="-9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643618-492C-4502-88A0-319C5825AED6}" type="datetimeFigureOut">
              <a:rPr lang="en-US" smtClean="0"/>
              <a:pPr/>
              <a:t>9/23/2010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B89240-DC76-423E-9D12-10664BD2C5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B89240-DC76-423E-9D12-10664BD2C56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B89240-DC76-423E-9D12-10664BD2C56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B89240-DC76-423E-9D12-10664BD2C56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B89240-DC76-423E-9D12-10664BD2C56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A891B56-9DF2-4E65-8DA6-50C5FEA6A8A5}" type="datetimeFigureOut">
              <a:rPr lang="en-US" smtClean="0"/>
              <a:pPr/>
              <a:t>9/23/2010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5556BE-E9F8-4974-8382-A22CB683F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1B56-9DF2-4E65-8DA6-50C5FEA6A8A5}" type="datetimeFigureOut">
              <a:rPr lang="en-US" smtClean="0"/>
              <a:pPr/>
              <a:t>9/23/2010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56BE-E9F8-4974-8382-A22CB683F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A891B56-9DF2-4E65-8DA6-50C5FEA6A8A5}" type="datetimeFigureOut">
              <a:rPr lang="en-US" smtClean="0"/>
              <a:pPr/>
              <a:t>9/23/2010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75556BE-E9F8-4974-8382-A22CB683F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1B56-9DF2-4E65-8DA6-50C5FEA6A8A5}" type="datetimeFigureOut">
              <a:rPr lang="en-US" smtClean="0"/>
              <a:pPr/>
              <a:t>9/23/2010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75556BE-E9F8-4974-8382-A22CB683F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1B56-9DF2-4E65-8DA6-50C5FEA6A8A5}" type="datetimeFigureOut">
              <a:rPr lang="en-US" smtClean="0"/>
              <a:pPr/>
              <a:t>9/23/2010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75556BE-E9F8-4974-8382-A22CB683F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A891B56-9DF2-4E65-8DA6-50C5FEA6A8A5}" type="datetimeFigureOut">
              <a:rPr lang="en-US" smtClean="0"/>
              <a:pPr/>
              <a:t>9/23/2010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75556BE-E9F8-4974-8382-A22CB683F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A891B56-9DF2-4E65-8DA6-50C5FEA6A8A5}" type="datetimeFigureOut">
              <a:rPr lang="en-US" smtClean="0"/>
              <a:pPr/>
              <a:t>9/23/2010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75556BE-E9F8-4974-8382-A22CB683F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1B56-9DF2-4E65-8DA6-50C5FEA6A8A5}" type="datetimeFigureOut">
              <a:rPr lang="en-US" smtClean="0"/>
              <a:pPr/>
              <a:t>9/23/2010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75556BE-E9F8-4974-8382-A22CB683F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1B56-9DF2-4E65-8DA6-50C5FEA6A8A5}" type="datetimeFigureOut">
              <a:rPr lang="en-US" smtClean="0"/>
              <a:pPr/>
              <a:t>9/23/2010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5556BE-E9F8-4974-8382-A22CB683F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1B56-9DF2-4E65-8DA6-50C5FEA6A8A5}" type="datetimeFigureOut">
              <a:rPr lang="en-US" smtClean="0"/>
              <a:pPr/>
              <a:t>9/23/2010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75556BE-E9F8-4974-8382-A22CB683F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A891B56-9DF2-4E65-8DA6-50C5FEA6A8A5}" type="datetimeFigureOut">
              <a:rPr lang="en-US" smtClean="0"/>
              <a:pPr/>
              <a:t>9/23/2010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75556BE-E9F8-4974-8382-A22CB683F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A891B56-9DF2-4E65-8DA6-50C5FEA6A8A5}" type="datetimeFigureOut">
              <a:rPr lang="en-US" smtClean="0"/>
              <a:pPr/>
              <a:t>9/23/2010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75556BE-E9F8-4974-8382-A22CB683F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What Users Want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Combining Qualitative Research, Quantitative Analytics, and Vision to Create Great Products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62260" y="76200"/>
            <a:ext cx="220554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/>
                </a:solidFill>
              </a:rPr>
              <a:t>Laura Klein</a:t>
            </a:r>
          </a:p>
          <a:p>
            <a:pPr algn="r"/>
            <a:r>
              <a:rPr lang="en-US" dirty="0" smtClean="0">
                <a:solidFill>
                  <a:schemeClr val="bg2"/>
                </a:solidFill>
              </a:rPr>
              <a:t>Principal, Users Know</a:t>
            </a:r>
          </a:p>
          <a:p>
            <a:pPr algn="r"/>
            <a:r>
              <a:rPr lang="en-US" dirty="0" smtClean="0">
                <a:solidFill>
                  <a:schemeClr val="bg2"/>
                </a:solidFill>
              </a:rPr>
              <a:t>laura@usersknow.com</a:t>
            </a:r>
          </a:p>
          <a:p>
            <a:pPr algn="r"/>
            <a:r>
              <a:rPr lang="en-US" dirty="0" smtClean="0">
                <a:solidFill>
                  <a:schemeClr val="bg2"/>
                </a:solidFill>
              </a:rPr>
              <a:t>@</a:t>
            </a:r>
            <a:r>
              <a:rPr lang="en-US" dirty="0" err="1" smtClean="0">
                <a:solidFill>
                  <a:schemeClr val="bg2"/>
                </a:solidFill>
              </a:rPr>
              <a:t>lauraklein</a:t>
            </a:r>
            <a:endParaRPr lang="en-US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Story #3</a:t>
            </a:r>
          </a:p>
          <a:p>
            <a:pPr algn="ctr">
              <a:buNone/>
            </a:pPr>
            <a:r>
              <a:rPr lang="en-US" dirty="0" smtClean="0"/>
              <a:t>Metrics: When </a:t>
            </a:r>
            <a:r>
              <a:rPr lang="en-US" dirty="0" smtClean="0"/>
              <a:t>Engineers Decide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Local Maximum Problem</a:t>
            </a:r>
            <a:endParaRPr lang="en-US" dirty="0"/>
          </a:p>
        </p:txBody>
      </p:sp>
      <p:pic>
        <p:nvPicPr>
          <p:cNvPr id="4" name="Picture 3" descr="hill-climb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2133600"/>
            <a:ext cx="5837048" cy="4191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r>
              <a:rPr lang="en-US" dirty="0" smtClean="0"/>
              <a:t>The Moral of </a:t>
            </a:r>
            <a:r>
              <a:rPr lang="en-US" dirty="0" smtClean="0"/>
              <a:t>Story #3:</a:t>
            </a:r>
            <a:endParaRPr lang="en-US" dirty="0" smtClean="0"/>
          </a:p>
          <a:p>
            <a:pPr>
              <a:lnSpc>
                <a:spcPct val="200000"/>
              </a:lnSpc>
              <a:spcAft>
                <a:spcPts val="1800"/>
              </a:spcAft>
            </a:pPr>
            <a:r>
              <a:rPr lang="en-US" dirty="0" smtClean="0"/>
              <a:t>Metrics are incredibly </a:t>
            </a:r>
            <a:r>
              <a:rPr lang="en-US" dirty="0" smtClean="0"/>
              <a:t>important</a:t>
            </a:r>
            <a:endParaRPr lang="en-US" dirty="0" smtClean="0"/>
          </a:p>
          <a:p>
            <a:pPr>
              <a:spcAft>
                <a:spcPts val="1800"/>
              </a:spcAft>
            </a:pPr>
            <a:r>
              <a:rPr lang="en-US" dirty="0" smtClean="0"/>
              <a:t>Metrics </a:t>
            </a:r>
            <a:r>
              <a:rPr lang="en-US" dirty="0" smtClean="0"/>
              <a:t>don’t tell you why problems are </a:t>
            </a:r>
            <a:r>
              <a:rPr lang="en-US" dirty="0" smtClean="0"/>
              <a:t>happening</a:t>
            </a:r>
            <a:endParaRPr lang="en-US" dirty="0" smtClean="0"/>
          </a:p>
          <a:p>
            <a:r>
              <a:rPr lang="en-US" dirty="0" smtClean="0"/>
              <a:t>Quantitative Data must be supported by vision and talking to users</a:t>
            </a:r>
          </a:p>
          <a:p>
            <a:endParaRPr lang="en-US" dirty="0" smtClean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Story #4:</a:t>
            </a:r>
          </a:p>
          <a:p>
            <a:pPr algn="ctr">
              <a:buNone/>
            </a:pPr>
            <a:r>
              <a:rPr lang="en-US" dirty="0" smtClean="0"/>
              <a:t>A </a:t>
            </a:r>
            <a:r>
              <a:rPr lang="en-US" dirty="0" smtClean="0"/>
              <a:t>Better </a:t>
            </a:r>
            <a:r>
              <a:rPr lang="en-US" dirty="0" smtClean="0"/>
              <a:t>Approach: </a:t>
            </a:r>
            <a:r>
              <a:rPr lang="en-US" dirty="0" smtClean="0"/>
              <a:t>Combining All </a:t>
            </a:r>
            <a:r>
              <a:rPr lang="en-US" dirty="0" smtClean="0"/>
              <a:t>Three </a:t>
            </a:r>
            <a:r>
              <a:rPr lang="en-US" dirty="0" smtClean="0"/>
              <a:t>Methods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Quantitative Data answers What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What features do my customers use most?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What are my users doing?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What branch of the experiment is winning?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Qualitative Data answers Why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Why are users getting stuck?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Why are users doing what they are doing?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Why do users prefer one branch of an experiment to another?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Vision answers How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How can I fix the problems I’ve observed?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How can I get my users to behave the way I’d like.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How can I make my users happy?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Ideal Flow</a:t>
            </a:r>
            <a:endParaRPr lang="en-US" dirty="0"/>
          </a:p>
        </p:txBody>
      </p:sp>
      <p:pic>
        <p:nvPicPr>
          <p:cNvPr id="5" name="Content Placeholder 4" descr="flow-diagram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52600" y="1676400"/>
            <a:ext cx="5153722" cy="4495800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The Moral of </a:t>
            </a:r>
            <a:r>
              <a:rPr lang="en-US" dirty="0" smtClean="0"/>
              <a:t>Story #4</a:t>
            </a:r>
            <a:endParaRPr lang="en-US" dirty="0" smtClean="0"/>
          </a:p>
          <a:p>
            <a:pPr lvl="1"/>
            <a:r>
              <a:rPr lang="en-US" dirty="0" smtClean="0"/>
              <a:t>No single approach can solve this problem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Combining qualitative research, quantitative data, and vision gives you a better process and a better product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Story #5:</a:t>
            </a:r>
          </a:p>
          <a:p>
            <a:pPr algn="ctr">
              <a:buNone/>
            </a:pPr>
            <a:r>
              <a:rPr lang="en-US" dirty="0" smtClean="0"/>
              <a:t>A Real Story: Improving the Experience at IMVU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Quantitative Data?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Information that can be expressed statistically about </a:t>
            </a:r>
            <a:r>
              <a:rPr lang="en-US" dirty="0" smtClean="0"/>
              <a:t>your customers</a:t>
            </a:r>
          </a:p>
          <a:p>
            <a:r>
              <a:rPr lang="en-US" dirty="0" smtClean="0"/>
              <a:t>Some ways to gather Quantitative Data:</a:t>
            </a:r>
            <a:endParaRPr lang="en-US" dirty="0" smtClean="0"/>
          </a:p>
          <a:p>
            <a:pPr lvl="1"/>
            <a:r>
              <a:rPr lang="en-US" dirty="0" smtClean="0"/>
              <a:t>A/B Testing</a:t>
            </a:r>
          </a:p>
          <a:p>
            <a:pPr lvl="1"/>
            <a:r>
              <a:rPr lang="en-US" dirty="0" smtClean="0"/>
              <a:t>Customer Metrics</a:t>
            </a:r>
          </a:p>
          <a:p>
            <a:pPr lvl="1"/>
            <a:r>
              <a:rPr lang="en-US" dirty="0" smtClean="0"/>
              <a:t>Analytics</a:t>
            </a:r>
          </a:p>
          <a:p>
            <a:pPr lvl="1"/>
            <a:r>
              <a:rPr lang="en-US" dirty="0" smtClean="0"/>
              <a:t>Funnel Analysis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 descr="standard avatar.pn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609600" y="2498473"/>
            <a:ext cx="3886200" cy="3461254"/>
          </a:xfrm>
        </p:spPr>
      </p:pic>
      <p:pic>
        <p:nvPicPr>
          <p:cNvPr id="13" name="Content Placeholder 12" descr="custom_avatar.pn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800600" y="2478649"/>
            <a:ext cx="3886200" cy="3500902"/>
          </a:xfrm>
        </p:spPr>
      </p:pic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Standard Avatar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Custom Avatar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800" dirty="0" smtClean="0"/>
              <a:t>Getting </a:t>
            </a:r>
            <a:r>
              <a:rPr lang="en-US" sz="2800" dirty="0" smtClean="0"/>
              <a:t>users to return. </a:t>
            </a:r>
            <a:endParaRPr lang="en-US" sz="2800" dirty="0"/>
          </a:p>
        </p:txBody>
      </p:sp>
      <p:pic>
        <p:nvPicPr>
          <p:cNvPr id="6" name="Picture 5" descr="users char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3600" y="2832340"/>
            <a:ext cx="4953000" cy="364466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problem? </a:t>
            </a:r>
            <a:endParaRPr 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 problem happening? </a:t>
            </a:r>
            <a:endParaRPr lang="en-US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sz="2800" dirty="0" smtClean="0"/>
              <a:t>Hypothesis: People don’t find the dress up experience compelling.</a:t>
            </a:r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fix it? </a:t>
            </a:r>
            <a:endParaRPr lang="en-US" dirty="0" smtClean="0"/>
          </a:p>
        </p:txBody>
      </p:sp>
      <p:pic>
        <p:nvPicPr>
          <p:cNvPr id="10" name="Content Placeholder 9" descr="inventory_sparse.pn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762000" y="1981200"/>
            <a:ext cx="7772400" cy="1524000"/>
          </a:xfrm>
        </p:spPr>
      </p:pic>
      <p:pic>
        <p:nvPicPr>
          <p:cNvPr id="13" name="Content Placeholder 12" descr="inventory_full.pn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762000" y="4029670"/>
            <a:ext cx="7772400" cy="1600200"/>
          </a:xfrm>
        </p:spPr>
      </p:pic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>
          <a:xfrm>
            <a:off x="607224" y="1600200"/>
            <a:ext cx="3931920" cy="381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Few Products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" y="3657600"/>
            <a:ext cx="3931920" cy="381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More Products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0" y="5715000"/>
            <a:ext cx="914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Give </a:t>
            </a:r>
            <a:r>
              <a:rPr lang="en-US" sz="2400" dirty="0" smtClean="0"/>
              <a:t>people more products to improve the initial dress up experience.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3600" dirty="0" smtClean="0"/>
              <a:t>NOW DO IT AGAIN!</a:t>
            </a:r>
          </a:p>
          <a:p>
            <a:pPr algn="ctr">
              <a:buNone/>
            </a:pPr>
            <a:r>
              <a:rPr lang="en-US" sz="1800" dirty="0" smtClean="0"/>
              <a:t>(iterate)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 descr="flow-diagra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1905000"/>
            <a:ext cx="5410200" cy="471953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85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The Moral of the Story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Story #6:</a:t>
            </a:r>
          </a:p>
          <a:p>
            <a:pPr algn="ctr">
              <a:buNone/>
            </a:pPr>
            <a:r>
              <a:rPr lang="en-US" dirty="0" smtClean="0"/>
              <a:t>An Unfinished Story: Food on the Table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20040" lvl="0" indent="-320040">
              <a:spcBef>
                <a:spcPts val="700"/>
              </a:spcBef>
              <a:defRPr/>
            </a:pPr>
            <a:r>
              <a:rPr lang="en-US" dirty="0" smtClean="0">
                <a:solidFill>
                  <a:schemeClr val="tx1"/>
                </a:solidFill>
              </a:rPr>
              <a:t>What is the problem?</a:t>
            </a:r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4" name="Content Placeholder 3" descr="progress bar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76200" y="3962400"/>
            <a:ext cx="9067800" cy="1318227"/>
          </a:xfrm>
        </p:spPr>
      </p:pic>
      <p:sp>
        <p:nvSpPr>
          <p:cNvPr id="5" name="Content Placeholder 7"/>
          <p:cNvSpPr txBox="1">
            <a:spLocks/>
          </p:cNvSpPr>
          <p:nvPr/>
        </p:nvSpPr>
        <p:spPr>
          <a:xfrm>
            <a:off x="612648" y="1600200"/>
            <a:ext cx="8153400" cy="2362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People aren’t making it all the way through the first</a:t>
            </a:r>
            <a:r>
              <a:rPr kumimoji="0" lang="en-US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time user experience.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20040" lvl="0" indent="-320040">
              <a:spcBef>
                <a:spcPts val="700"/>
              </a:spcBef>
              <a:defRPr/>
            </a:pPr>
            <a:r>
              <a:rPr lang="en-US" dirty="0" smtClean="0">
                <a:solidFill>
                  <a:schemeClr val="tx1"/>
                </a:solidFill>
              </a:rPr>
              <a:t>Why is this problem happening?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612648" y="1600200"/>
            <a:ext cx="8153400" cy="1066800"/>
          </a:xfrm>
          <a:prstGeom prst="rect">
            <a:avLst/>
          </a:prstGeom>
        </p:spPr>
        <p:txBody>
          <a:bodyPr vert="horz">
            <a:normAutofit fontScale="40000" lnSpcReduction="2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7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People </a:t>
            </a:r>
            <a:r>
              <a:rPr kumimoji="0" lang="en-US" sz="7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confused by the navigation of the site and don’t know what they’re supposed to do next</a:t>
            </a:r>
            <a:r>
              <a:rPr kumimoji="0" lang="en-US" sz="7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7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Content Placeholder 3" descr="fott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52600" y="2895600"/>
            <a:ext cx="5334000" cy="3571208"/>
          </a:xfr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20040" lvl="0" indent="-320040">
              <a:spcBef>
                <a:spcPts val="700"/>
              </a:spcBef>
              <a:defRPr/>
            </a:pPr>
            <a:r>
              <a:rPr lang="en-US" dirty="0" smtClean="0"/>
              <a:t>How do we fix it?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612648" y="1600200"/>
            <a:ext cx="8153400" cy="4267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lang="en-US" sz="3000" baseline="0" dirty="0" smtClean="0"/>
          </a:p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Be Continued…(check the </a:t>
            </a:r>
            <a:r>
              <a:rPr kumimoji="0" lang="en-US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blog!)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Qualitative Data?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Non-statistically significant information gathered </a:t>
            </a:r>
            <a:r>
              <a:rPr lang="en-US" dirty="0" smtClean="0"/>
              <a:t>directly </a:t>
            </a:r>
            <a:r>
              <a:rPr lang="en-US" dirty="0" smtClean="0"/>
              <a:t>from </a:t>
            </a:r>
            <a:r>
              <a:rPr lang="en-US" dirty="0" smtClean="0"/>
              <a:t>your </a:t>
            </a:r>
            <a:r>
              <a:rPr lang="en-US" dirty="0" smtClean="0"/>
              <a:t>users</a:t>
            </a:r>
          </a:p>
          <a:p>
            <a:r>
              <a:rPr lang="en-US" dirty="0" smtClean="0"/>
              <a:t>Some ways to gather Qualitative Data:</a:t>
            </a:r>
            <a:endParaRPr lang="en-US" dirty="0" smtClean="0"/>
          </a:p>
          <a:p>
            <a:pPr lvl="1"/>
            <a:r>
              <a:rPr lang="en-US" dirty="0" smtClean="0"/>
              <a:t>Usability Testing</a:t>
            </a:r>
          </a:p>
          <a:p>
            <a:pPr lvl="1"/>
            <a:r>
              <a:rPr lang="en-US" dirty="0" smtClean="0"/>
              <a:t>User Observations &amp; Contextual Inquiry</a:t>
            </a:r>
          </a:p>
          <a:p>
            <a:pPr lvl="1"/>
            <a:r>
              <a:rPr lang="en-US" dirty="0" smtClean="0"/>
              <a:t>Customer Development</a:t>
            </a:r>
          </a:p>
          <a:p>
            <a:pPr lvl="1"/>
            <a:r>
              <a:rPr lang="en-US" dirty="0" smtClean="0"/>
              <a:t>User Interviews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828800"/>
            <a:ext cx="8153400" cy="4495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9600" dirty="0" smtClean="0">
                <a:latin typeface="Old English Text MT" pitchFamily="66" charset="0"/>
              </a:rPr>
              <a:t>A</a:t>
            </a:r>
            <a:r>
              <a:rPr lang="en-US" sz="7200" dirty="0" smtClean="0">
                <a:latin typeface="Old English Text MT" pitchFamily="66" charset="0"/>
              </a:rPr>
              <a:t>nd they lived happily ever after…</a:t>
            </a:r>
          </a:p>
          <a:p>
            <a:pPr algn="ctr">
              <a:buNone/>
            </a:pPr>
            <a:r>
              <a:rPr lang="en-US" sz="1800" dirty="0" smtClean="0"/>
              <a:t>(Except…)</a:t>
            </a:r>
            <a:endParaRPr lang="en-US" sz="1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Few Common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Problem: Not enough users for good quantitative data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Solutions: </a:t>
            </a:r>
          </a:p>
          <a:p>
            <a:r>
              <a:rPr lang="en-US" dirty="0" smtClean="0"/>
              <a:t>Get more </a:t>
            </a:r>
            <a:r>
              <a:rPr lang="en-US" dirty="0" smtClean="0"/>
              <a:t>users (by any means necessary)</a:t>
            </a:r>
            <a:endParaRPr lang="en-US" dirty="0" smtClean="0"/>
          </a:p>
          <a:p>
            <a:r>
              <a:rPr lang="en-US" dirty="0" smtClean="0"/>
              <a:t>Rely more heavily on qualitative </a:t>
            </a:r>
            <a:r>
              <a:rPr lang="en-US" dirty="0" smtClean="0"/>
              <a:t>data until you’ve got enough people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Few Common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Problem: Qualitative research takes too much time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Solutions:</a:t>
            </a:r>
          </a:p>
          <a:p>
            <a:r>
              <a:rPr lang="en-US" dirty="0" smtClean="0"/>
              <a:t>Suck it up, cupcake</a:t>
            </a:r>
          </a:p>
          <a:p>
            <a:r>
              <a:rPr lang="en-US" dirty="0" smtClean="0"/>
              <a:t>Try </a:t>
            </a:r>
            <a:r>
              <a:rPr lang="en-US" dirty="0" smtClean="0"/>
              <a:t>online </a:t>
            </a:r>
            <a:r>
              <a:rPr lang="en-US" dirty="0" smtClean="0"/>
              <a:t>tools to make it go faster </a:t>
            </a:r>
            <a:endParaRPr lang="en-US" dirty="0" smtClean="0"/>
          </a:p>
          <a:p>
            <a:pPr lvl="1"/>
            <a:r>
              <a:rPr lang="en-US" dirty="0" smtClean="0"/>
              <a:t>usertesting.com</a:t>
            </a:r>
          </a:p>
          <a:p>
            <a:pPr lvl="1"/>
            <a:r>
              <a:rPr lang="en-US" dirty="0" err="1" smtClean="0"/>
              <a:t>Ethnio</a:t>
            </a:r>
            <a:endParaRPr lang="en-US" dirty="0" smtClean="0"/>
          </a:p>
          <a:p>
            <a:pPr lvl="1"/>
            <a:r>
              <a:rPr lang="en-US" dirty="0" err="1" smtClean="0"/>
              <a:t>FiveSecondTest</a:t>
            </a:r>
            <a:endParaRPr lang="en-US" dirty="0" smtClean="0"/>
          </a:p>
          <a:p>
            <a:pPr lvl="1"/>
            <a:r>
              <a:rPr lang="en-US" dirty="0" smtClean="0"/>
              <a:t>Remote Testing with </a:t>
            </a:r>
            <a:r>
              <a:rPr lang="en-US" dirty="0" err="1" smtClean="0"/>
              <a:t>GoToMeeting</a:t>
            </a:r>
            <a:r>
              <a:rPr lang="en-US" dirty="0" smtClean="0"/>
              <a:t>, WebEx, Skype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Few Common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Problem: We have too many great ideas!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Solutions:</a:t>
            </a:r>
          </a:p>
          <a:p>
            <a:r>
              <a:rPr lang="en-US" dirty="0" smtClean="0"/>
              <a:t>Always use data to help validate your design visions (and keep designers honest)</a:t>
            </a:r>
          </a:p>
          <a:p>
            <a:r>
              <a:rPr lang="en-US" dirty="0" smtClean="0"/>
              <a:t>Be aggressive about checking your decisions against the original problem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828800"/>
            <a:ext cx="8153400" cy="4495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9600" dirty="0" smtClean="0">
                <a:latin typeface="Old English Text MT" pitchFamily="66" charset="0"/>
              </a:rPr>
              <a:t>A</a:t>
            </a:r>
            <a:r>
              <a:rPr lang="en-US" sz="7200" dirty="0" smtClean="0">
                <a:latin typeface="Old English Text MT" pitchFamily="66" charset="0"/>
              </a:rPr>
              <a:t>nd they lived happily ever after…</a:t>
            </a:r>
          </a:p>
          <a:p>
            <a:pPr algn="ctr">
              <a:buNone/>
            </a:pPr>
            <a:r>
              <a:rPr lang="en-US" sz="1800" dirty="0" smtClean="0"/>
              <a:t>(because their products were awesome!)</a:t>
            </a:r>
            <a:endParaRPr lang="en-US" sz="1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502920" y="530352"/>
            <a:ext cx="8183880" cy="4194048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7200" dirty="0" smtClean="0">
              <a:latin typeface="Old English Text MT" pitchFamily="66" charset="0"/>
            </a:endParaRPr>
          </a:p>
          <a:p>
            <a:pPr algn="ctr">
              <a:buNone/>
            </a:pPr>
            <a:r>
              <a:rPr lang="en-US" sz="9600" dirty="0" smtClean="0">
                <a:latin typeface="+mj-lt"/>
              </a:rPr>
              <a:t>Q&amp;A</a:t>
            </a:r>
          </a:p>
          <a:p>
            <a:pPr algn="ctr">
              <a:buNone/>
            </a:pPr>
            <a:endParaRPr lang="en-US" sz="9600" dirty="0" smtClean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34014" y="5178385"/>
            <a:ext cx="4057586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buNone/>
            </a:pPr>
            <a:r>
              <a:rPr lang="en-US" sz="2000" dirty="0" smtClean="0"/>
              <a:t>Contact Me:</a:t>
            </a:r>
          </a:p>
          <a:p>
            <a:pPr algn="r">
              <a:buNone/>
            </a:pPr>
            <a:r>
              <a:rPr lang="en-US" sz="2000" dirty="0" smtClean="0"/>
              <a:t>Laura Klein, Users Know</a:t>
            </a:r>
          </a:p>
          <a:p>
            <a:pPr algn="r">
              <a:buNone/>
            </a:pPr>
            <a:r>
              <a:rPr lang="en-US" sz="2000" dirty="0" smtClean="0"/>
              <a:t>@</a:t>
            </a:r>
            <a:r>
              <a:rPr lang="en-US" sz="2000" dirty="0" err="1" smtClean="0"/>
              <a:t>lauraklein</a:t>
            </a:r>
            <a:endParaRPr lang="en-US" sz="2000" dirty="0" smtClean="0"/>
          </a:p>
          <a:p>
            <a:pPr algn="r">
              <a:buNone/>
            </a:pP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</a:rPr>
              <a:t>http://usersknow.blogspot.com</a:t>
            </a:r>
          </a:p>
          <a:p>
            <a:pPr algn="r">
              <a:buNone/>
            </a:pPr>
            <a:r>
              <a:rPr lang="en-US" sz="2000" smtClean="0"/>
              <a:t>laura@usersknow.com</a:t>
            </a:r>
            <a:endParaRPr lang="en-US" sz="2000" dirty="0" smtClean="0"/>
          </a:p>
          <a:p>
            <a:pPr algn="r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Vision?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entire </a:t>
            </a:r>
            <a:r>
              <a:rPr lang="en-US" dirty="0" smtClean="0"/>
              <a:t>design process</a:t>
            </a:r>
          </a:p>
          <a:p>
            <a:r>
              <a:rPr lang="en-US" dirty="0" smtClean="0"/>
              <a:t>Design vision should include:</a:t>
            </a:r>
            <a:endParaRPr lang="en-US" dirty="0" smtClean="0"/>
          </a:p>
          <a:p>
            <a:pPr lvl="1"/>
            <a:r>
              <a:rPr lang="en-US" dirty="0" smtClean="0"/>
              <a:t>Having a strong opinion about what your product is and how it should work</a:t>
            </a:r>
          </a:p>
          <a:p>
            <a:pPr lvl="1"/>
            <a:r>
              <a:rPr lang="en-US" dirty="0" smtClean="0"/>
              <a:t>Developing creative solutions to customer problems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828800"/>
            <a:ext cx="8153400" cy="4495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9600" dirty="0" smtClean="0">
                <a:latin typeface="Old English Text MT" pitchFamily="66" charset="0"/>
              </a:rPr>
              <a:t>O</a:t>
            </a:r>
            <a:r>
              <a:rPr lang="en-US" sz="8000" dirty="0" smtClean="0">
                <a:latin typeface="Old English Text MT" pitchFamily="66" charset="0"/>
              </a:rPr>
              <a:t>nce Upon a Time…</a:t>
            </a:r>
            <a:endParaRPr lang="en-US" sz="8000" dirty="0">
              <a:latin typeface="Old English Text MT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Story #1 </a:t>
            </a:r>
          </a:p>
          <a:p>
            <a:pPr algn="ctr">
              <a:buNone/>
            </a:pPr>
            <a:r>
              <a:rPr lang="en-US" dirty="0" smtClean="0"/>
              <a:t>Vision</a:t>
            </a:r>
            <a:r>
              <a:rPr lang="en-US" dirty="0" smtClean="0"/>
              <a:t>: </a:t>
            </a:r>
            <a:r>
              <a:rPr lang="en-US" dirty="0" smtClean="0"/>
              <a:t>When </a:t>
            </a:r>
            <a:r>
              <a:rPr lang="en-US" dirty="0" smtClean="0"/>
              <a:t>Designers Decide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200000"/>
              </a:lnSpc>
              <a:buNone/>
            </a:pPr>
            <a:r>
              <a:rPr lang="en-US" dirty="0" smtClean="0"/>
              <a:t>The Moral of </a:t>
            </a:r>
            <a:r>
              <a:rPr lang="en-US" dirty="0" smtClean="0"/>
              <a:t>Story #1: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Vision is incredibly important to Design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Relying solely on Vision is dangerous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Vision must be supported by data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Story </a:t>
            </a:r>
            <a:r>
              <a:rPr lang="en-US" dirty="0" smtClean="0"/>
              <a:t>#2</a:t>
            </a:r>
          </a:p>
          <a:p>
            <a:pPr algn="ctr">
              <a:buNone/>
            </a:pPr>
            <a:r>
              <a:rPr lang="en-US" dirty="0" smtClean="0"/>
              <a:t>Research</a:t>
            </a:r>
            <a:r>
              <a:rPr lang="en-US" dirty="0" smtClean="0"/>
              <a:t>: </a:t>
            </a:r>
            <a:r>
              <a:rPr lang="en-US" dirty="0" smtClean="0"/>
              <a:t>When </a:t>
            </a:r>
            <a:r>
              <a:rPr lang="en-US" dirty="0" smtClean="0"/>
              <a:t>Customers Decide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The Moral of </a:t>
            </a:r>
            <a:r>
              <a:rPr lang="en-US" dirty="0" smtClean="0"/>
              <a:t>Story #2: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Listening to users is incredibly important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Listening does </a:t>
            </a:r>
            <a:r>
              <a:rPr lang="en-US" dirty="0" smtClean="0"/>
              <a:t>not mean doing whatever they ask</a:t>
            </a:r>
          </a:p>
          <a:p>
            <a:endParaRPr lang="en-US" dirty="0" smtClean="0"/>
          </a:p>
          <a:p>
            <a:r>
              <a:rPr lang="en-US" dirty="0" smtClean="0"/>
              <a:t>Qualitative Data must be supported by common sense and math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949</TotalTime>
  <Words>677</Words>
  <Application>Microsoft Office PowerPoint</Application>
  <PresentationFormat>On-screen Show (4:3)</PresentationFormat>
  <Paragraphs>160</Paragraphs>
  <Slides>35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Median</vt:lpstr>
      <vt:lpstr>What Users Want</vt:lpstr>
      <vt:lpstr>What is Quantitative Data?</vt:lpstr>
      <vt:lpstr>What is Qualitative Data?</vt:lpstr>
      <vt:lpstr>What is Vision?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The Ideal Flow</vt:lpstr>
      <vt:lpstr>Slide 18</vt:lpstr>
      <vt:lpstr>Slide 19</vt:lpstr>
      <vt:lpstr>Slide 20</vt:lpstr>
      <vt:lpstr>WHAT is the problem? </vt:lpstr>
      <vt:lpstr>WHY is this problem happening? </vt:lpstr>
      <vt:lpstr>How do we fix it? </vt:lpstr>
      <vt:lpstr>Slide 24</vt:lpstr>
      <vt:lpstr>Slide 25</vt:lpstr>
      <vt:lpstr>Slide 26</vt:lpstr>
      <vt:lpstr>What is the problem?</vt:lpstr>
      <vt:lpstr>Why is this problem happening?</vt:lpstr>
      <vt:lpstr>How do we fix it?</vt:lpstr>
      <vt:lpstr>Slide 30</vt:lpstr>
      <vt:lpstr>A Few Common Problems</vt:lpstr>
      <vt:lpstr>A Few Common Problems</vt:lpstr>
      <vt:lpstr>A Few Common Problems</vt:lpstr>
      <vt:lpstr>Slide 34</vt:lpstr>
      <vt:lpstr>Slide 35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laurak</dc:creator>
  <cp:lastModifiedBy>laurak</cp:lastModifiedBy>
  <cp:revision>100</cp:revision>
  <dcterms:created xsi:type="dcterms:W3CDTF">2010-08-12T23:57:05Z</dcterms:created>
  <dcterms:modified xsi:type="dcterms:W3CDTF">2010-09-23T22:50:18Z</dcterms:modified>
</cp:coreProperties>
</file>